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477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5D9DFC-7EA3-4E7C-8886-EFF2682B9F6C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A2E3E1-8FD7-4D91-A646-30D75F7D9B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7068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2E3E1-8FD7-4D91-A646-30D75F7D9B4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767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1CE2C6-7525-C6A2-DA02-0B582066A4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9B91F7C-83EC-96BB-2349-BAE80F2412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75CCFE-30A8-8631-9B19-0D836BFAD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72B9C3-1383-3080-BD6C-CDFEFBF0C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CC1C46-8643-E331-EDE1-5F0663D49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492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321EB1-21C4-57F0-440F-FF66F97BC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239B41D-E1CB-0821-65C5-4A8AF15F59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5978B4-96F9-61DD-1538-575D5BA72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ABA7AE-F9B4-4837-8018-87E8A48D2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D1718A-3B42-7B9E-71A1-D2C2EFFC5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415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5C9BDC9-8A4C-07A3-C291-8DF02C4965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A83471-B1C8-461E-CC8E-92D2DA5B8F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048FBE-CAFC-9469-66C7-B7FF0C694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3C3D73-E2C4-E7BA-6B8E-FE00D7925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B53889-794A-FBDD-C64B-A5FCCFB22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173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DB6CE8-0A18-04F2-4988-E11D5FBC9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0EBB37-2F6E-5096-180C-19E19A547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6430F1-3970-CC6B-04E6-50F580EB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748ED1-F9E8-0F94-226B-9D9C2E72E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E7AA4D-375E-2145-A485-1798569E4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841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0EFC7F-07B7-9C02-CDCA-7EA912A2D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57F980-2A27-CB89-100D-62937459D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4A926A-CDE1-BADE-3239-0920A28AA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7DB213-DD6A-1E23-03B6-6A0092325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19C594-07B6-A4DC-EBA3-10ED5A11F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780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A17CD3-74FE-57AC-A0C9-E7996C3A5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34B75C-3A92-12BC-ABFE-4452886D2A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6A99401-A351-EB11-BA47-7F8BD13B6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88741B-9193-2019-CFA9-044EED272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34C3CE-C21C-CBB4-6C5B-65DBCABCB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5EA1A6-ECBA-1E52-3523-ED70ED829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6727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7C1CA7-B41F-B4BE-C9F3-8EA4FF1A0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C387B34-A1A0-5469-17B6-FB1CA486B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89C079-1366-6071-FF0C-DBABA6B4CB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28B33C3-EEFF-6067-789F-A2974B976B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184A1E6-80FB-C223-F965-78E6E081F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C9DCDDC-D132-847B-19ED-E28629A88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A452D9E-A885-8FE5-0E82-847C5B9AC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FD810D6-F9F0-F2BC-4156-07CAD2829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378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05A598-0619-CFA8-F807-1AB0CF5C7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5AFA6AC-D046-4B1F-9631-CF0291157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178F9C7-1327-10C2-2652-1A6BC4A6F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CF62ECE-F4EF-A800-95A0-E3DF846B3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240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BBBEFD9-AEF8-C9B9-625C-D634F01C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5A1172F-FA89-E822-54AD-E61429E63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D50CBF-B471-2F96-0DF4-580ECB440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067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C9BE43-AD7A-DE4B-8BF5-CC25647A1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A1BB0A-7966-1438-A27B-91095DB72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F47BC35-0EBC-F12F-A4CD-D80356FD3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3B3862-892E-0DB7-B488-3EC4A7AC1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63648E-9B68-0C30-78CD-A30BB4A06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840EAD0-2BF0-059A-E797-170706A2A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4662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23958-FCC7-4779-3C8A-82FBC132F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92C853A-E3E7-46F7-8E94-5582100BF8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FA11737-DADC-567F-60A8-486CAF578C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DC08A8-CD3D-A190-9540-620135FC6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B8D2F5-8064-EC94-3E55-52115B08C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28BB35-9862-728E-44DB-71AC8FD77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2961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B4014D9-77D5-1B19-AE2E-888823AFC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C1FC45-75EF-B8FF-BEB3-7A276B62D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5598E9-4A8F-B02C-900A-FDD196A110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BB473-19E2-4D25-911D-324FAAD7CFD9}" type="datetimeFigureOut">
              <a:rPr lang="zh-CN" altLang="en-US" smtClean="0"/>
              <a:t>2023/11/18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9816A8-6D72-692F-A90C-C2AEBA1D14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8271D4-F770-7545-AB87-7E602AE976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43A7C-1157-4E4B-8774-77452F028A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0730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168F519-59AA-C543-F4AD-93E08BE68254}"/>
              </a:ext>
            </a:extLst>
          </p:cNvPr>
          <p:cNvSpPr txBox="1"/>
          <p:nvPr/>
        </p:nvSpPr>
        <p:spPr>
          <a:xfrm>
            <a:off x="2522120" y="355488"/>
            <a:ext cx="6043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Denoising Diffusion Probabilistic Models</a:t>
            </a:r>
            <a:endParaRPr lang="zh-CN" altLang="en-US" sz="2400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7EF7DBF-1784-BF29-6B56-68CB3CA1C8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142" y="2254487"/>
            <a:ext cx="7969229" cy="15633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27B3847E-FAD2-B26F-338D-DC3B9F404828}"/>
                  </a:ext>
                </a:extLst>
              </p:cNvPr>
              <p:cNvSpPr txBox="1"/>
              <p:nvPr/>
            </p:nvSpPr>
            <p:spPr>
              <a:xfrm>
                <a:off x="2738003" y="1372962"/>
                <a:ext cx="576371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Forward/Diffusion Process (Adding Noise by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dirty="0"/>
                  <a:t>)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27B3847E-FAD2-B26F-338D-DC3B9F4048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8003" y="1372962"/>
                <a:ext cx="5763714" cy="369332"/>
              </a:xfrm>
              <a:prstGeom prst="rect">
                <a:avLst/>
              </a:prstGeom>
              <a:blipFill>
                <a:blip r:embed="rId4"/>
                <a:stretch>
                  <a:fillRect l="-846" t="-8197" b="-245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箭头: 右 8">
            <a:extLst>
              <a:ext uri="{FF2B5EF4-FFF2-40B4-BE49-F238E27FC236}">
                <a16:creationId xmlns:a16="http://schemas.microsoft.com/office/drawing/2014/main" id="{EE1132DE-8BA3-EE82-EDA6-7E413F73EE6A}"/>
              </a:ext>
            </a:extLst>
          </p:cNvPr>
          <p:cNvSpPr/>
          <p:nvPr/>
        </p:nvSpPr>
        <p:spPr>
          <a:xfrm>
            <a:off x="3513373" y="4667345"/>
            <a:ext cx="3784768" cy="158704"/>
          </a:xfrm>
          <a:prstGeom prst="rightArrow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箭头: 左 9">
            <a:extLst>
              <a:ext uri="{FF2B5EF4-FFF2-40B4-BE49-F238E27FC236}">
                <a16:creationId xmlns:a16="http://schemas.microsoft.com/office/drawing/2014/main" id="{3159250A-43C4-C291-BCD0-46FD60BAAB6F}"/>
              </a:ext>
            </a:extLst>
          </p:cNvPr>
          <p:cNvSpPr/>
          <p:nvPr/>
        </p:nvSpPr>
        <p:spPr>
          <a:xfrm>
            <a:off x="3418740" y="1786294"/>
            <a:ext cx="3778712" cy="163503"/>
          </a:xfrm>
          <a:prstGeom prst="lef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C59D072-2E4C-794C-7949-AF255CFD87DE}"/>
                  </a:ext>
                </a:extLst>
              </p:cNvPr>
              <p:cNvSpPr txBox="1"/>
              <p:nvPr/>
            </p:nvSpPr>
            <p:spPr>
              <a:xfrm>
                <a:off x="3564229" y="4874778"/>
                <a:ext cx="41112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Reverse Process(Denoising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l-GR" altLang="zh-CN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r>
                  <a:rPr lang="en-US" altLang="zh-CN" dirty="0"/>
                  <a:t>)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8C59D072-2E4C-794C-7949-AF255CFD87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4229" y="4874778"/>
                <a:ext cx="4111262" cy="369332"/>
              </a:xfrm>
              <a:prstGeom prst="rect">
                <a:avLst/>
              </a:prstGeom>
              <a:blipFill>
                <a:blip r:embed="rId5"/>
                <a:stretch>
                  <a:fillRect l="-1335" t="-10000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弧形 15">
            <a:extLst>
              <a:ext uri="{FF2B5EF4-FFF2-40B4-BE49-F238E27FC236}">
                <a16:creationId xmlns:a16="http://schemas.microsoft.com/office/drawing/2014/main" id="{BEE5B71D-5034-DC01-17E8-442340372B80}"/>
              </a:ext>
            </a:extLst>
          </p:cNvPr>
          <p:cNvSpPr/>
          <p:nvPr/>
        </p:nvSpPr>
        <p:spPr>
          <a:xfrm rot="13346711" flipH="1">
            <a:off x="4256570" y="2084593"/>
            <a:ext cx="1828881" cy="1862388"/>
          </a:xfrm>
          <a:prstGeom prst="arc">
            <a:avLst>
              <a:gd name="adj1" fmla="val 14675825"/>
              <a:gd name="adj2" fmla="val 134029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9B1976FD-AD04-4BD8-D7D9-ABF61D07DBDF}"/>
                  </a:ext>
                </a:extLst>
              </p:cNvPr>
              <p:cNvSpPr txBox="1"/>
              <p:nvPr/>
            </p:nvSpPr>
            <p:spPr>
              <a:xfrm>
                <a:off x="4073297" y="4012302"/>
                <a:ext cx="19549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400" b="0" i="1" smtClean="0">
                          <a:latin typeface="Cambria Math" panose="02040503050406030204" pitchFamily="18" charset="0"/>
                        </a:rPr>
                        <m:t>𝑞</m:t>
                      </m:r>
                      <m:sSub>
                        <m:sSubPr>
                          <m:ctrlP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altLang="zh-CN" sz="1400" b="0" i="1" smtClean="0"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zh-CN" sz="1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1400" dirty="0"/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9B1976FD-AD04-4BD8-D7D9-ABF61D07DB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3297" y="4012302"/>
                <a:ext cx="1954904" cy="307777"/>
              </a:xfrm>
              <a:prstGeom prst="rect">
                <a:avLst/>
              </a:prstGeom>
              <a:blipFill>
                <a:blip r:embed="rId6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A15083F-AA82-7E16-B3C4-5E0E0AB8041D}"/>
                  </a:ext>
                </a:extLst>
              </p:cNvPr>
              <p:cNvSpPr txBox="1"/>
              <p:nvPr/>
            </p:nvSpPr>
            <p:spPr>
              <a:xfrm>
                <a:off x="8393505" y="2060548"/>
                <a:ext cx="16410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A15083F-AA82-7E16-B3C4-5E0E0AB804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3505" y="2060548"/>
                <a:ext cx="1641076" cy="369332"/>
              </a:xfrm>
              <a:prstGeom prst="rect">
                <a:avLst/>
              </a:prstGeom>
              <a:blipFill>
                <a:blip r:embed="rId7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1BF6E50-6598-D82F-EC3F-1DD7D09F468E}"/>
                  </a:ext>
                </a:extLst>
              </p:cNvPr>
              <p:cNvSpPr txBox="1"/>
              <p:nvPr/>
            </p:nvSpPr>
            <p:spPr>
              <a:xfrm>
                <a:off x="1125102" y="2039353"/>
                <a:ext cx="139065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;0,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1BF6E50-6598-D82F-EC3F-1DD7D09F46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102" y="2039353"/>
                <a:ext cx="1390650" cy="369332"/>
              </a:xfrm>
              <a:prstGeom prst="rect">
                <a:avLst/>
              </a:prstGeom>
              <a:blipFill>
                <a:blip r:embed="rId8"/>
                <a:stretch>
                  <a:fillRect r="-17105" b="-1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箭头: 右 6">
            <a:extLst>
              <a:ext uri="{FF2B5EF4-FFF2-40B4-BE49-F238E27FC236}">
                <a16:creationId xmlns:a16="http://schemas.microsoft.com/office/drawing/2014/main" id="{E79551BB-8648-DA15-99E4-16DA6CF11CC8}"/>
              </a:ext>
            </a:extLst>
          </p:cNvPr>
          <p:cNvSpPr/>
          <p:nvPr/>
        </p:nvSpPr>
        <p:spPr>
          <a:xfrm>
            <a:off x="5502341" y="4097846"/>
            <a:ext cx="399670" cy="1366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72A9B5A-0260-D6D6-C054-6C16A19478DF}"/>
              </a:ext>
            </a:extLst>
          </p:cNvPr>
          <p:cNvSpPr txBox="1"/>
          <p:nvPr/>
        </p:nvSpPr>
        <p:spPr>
          <a:xfrm>
            <a:off x="5854811" y="3939714"/>
            <a:ext cx="167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not identifiable</a:t>
            </a:r>
            <a:endParaRPr lang="zh-CN" altLang="en-US" dirty="0"/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A0B093A9-5459-B00E-9483-C6D381894106}"/>
              </a:ext>
            </a:extLst>
          </p:cNvPr>
          <p:cNvSpPr/>
          <p:nvPr/>
        </p:nvSpPr>
        <p:spPr>
          <a:xfrm>
            <a:off x="7457245" y="4050504"/>
            <a:ext cx="369393" cy="13668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4B7BB8A9-BAE4-BBCC-94A1-F930DB59A06B}"/>
                  </a:ext>
                </a:extLst>
              </p:cNvPr>
              <p:cNvSpPr txBox="1"/>
              <p:nvPr/>
            </p:nvSpPr>
            <p:spPr>
              <a:xfrm>
                <a:off x="7840793" y="3727338"/>
                <a:ext cx="33222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rPr>
                  <a:t>How to approximate </a:t>
                </a:r>
                <a14:m>
                  <m:oMath xmlns:m="http://schemas.openxmlformats.org/officeDocument/2006/math">
                    <m:r>
                      <a:rPr kumimoji="0" lang="en-US" altLang="zh-CN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𝒒</m:t>
                    </m:r>
                    <m:sSub>
                      <m:sSubPr>
                        <m:ctrlPr>
                          <a:rPr kumimoji="0" lang="en-US" altLang="zh-CN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zh-CN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kumimoji="0" lang="en-US" altLang="zh-CN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kumimoji="0" lang="en-US" altLang="zh-CN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kumimoji="0" lang="en-US" altLang="zh-CN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kumimoji="0" lang="en-US" altLang="zh-CN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kumimoji="0" lang="en-US" altLang="zh-CN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kumimoji="0" lang="en-US" altLang="zh-CN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en-US" altLang="zh-CN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kumimoji="0" lang="en-US" altLang="zh-CN" b="1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kumimoji="0" lang="en-US" altLang="zh-CN" b="1" i="1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0" lang="zh-CN" altLang="en-US" b="1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</a:rPr>
                  <a:t> </a:t>
                </a:r>
                <a:r>
                  <a:rPr lang="en-US" altLang="zh-CN" b="1" i="1" dirty="0">
                    <a:solidFill>
                      <a:prstClr val="black"/>
                    </a:solidFill>
                    <a:latin typeface="等线" panose="020F0502020204030204"/>
                    <a:ea typeface="等线" panose="02010600030101010101" pitchFamily="2" charset="-122"/>
                  </a:rPr>
                  <a:t>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</a:rPr>
                          <m:t>𝒑</m:t>
                        </m:r>
                      </m:e>
                      <m:sub>
                        <m:r>
                          <a:rPr lang="el-GR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</a:rPr>
                          <m:t>𝜽</m:t>
                        </m:r>
                      </m:sub>
                    </m:sSub>
                    <m:r>
                      <a:rPr lang="en-US" altLang="zh-CN" b="1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等线" panose="02010600030101010101" pitchFamily="2" charset="-122"/>
                      </a:rPr>
                      <m:t>(</m:t>
                    </m:r>
                    <m:sSub>
                      <m:sSubPr>
                        <m:ctrlP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</a:rPr>
                          <m:t>𝒙</m:t>
                        </m:r>
                      </m:e>
                      <m:sub>
                        <m: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</a:rPr>
                          <m:t>𝒕</m:t>
                        </m:r>
                        <m: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</a:rPr>
                          <m:t>−</m:t>
                        </m:r>
                        <m: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</a:rPr>
                          <m:t>𝟏</m:t>
                        </m:r>
                      </m:sub>
                    </m:sSub>
                    <m:r>
                      <a:rPr lang="en-US" altLang="zh-CN" b="1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等线" panose="02010600030101010101" pitchFamily="2" charset="-122"/>
                      </a:rPr>
                      <m:t>|</m:t>
                    </m:r>
                    <m:sSub>
                      <m:sSubPr>
                        <m:ctrlP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</a:rPr>
                        </m:ctrlPr>
                      </m:sSubPr>
                      <m:e>
                        <m: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</a:rPr>
                          <m:t>𝒙</m:t>
                        </m:r>
                      </m:e>
                      <m:sub>
                        <m:r>
                          <a:rPr lang="en-US" altLang="zh-CN" b="1" i="1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</a:rPr>
                          <m:t>𝒕</m:t>
                        </m:r>
                      </m:sub>
                    </m:sSub>
                    <m:r>
                      <a:rPr lang="en-US" altLang="zh-CN" b="1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等线" panose="02010600030101010101" pitchFamily="2" charset="-122"/>
                      </a:rPr>
                      <m:t>)</m:t>
                    </m:r>
                  </m:oMath>
                </a14:m>
                <a:endParaRPr kumimoji="0" lang="zh-CN" altLang="en-US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4B7BB8A9-BAE4-BBCC-94A1-F930DB59A0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0793" y="3727338"/>
                <a:ext cx="3322239" cy="646331"/>
              </a:xfrm>
              <a:prstGeom prst="rect">
                <a:avLst/>
              </a:prstGeom>
              <a:blipFill>
                <a:blip r:embed="rId9"/>
                <a:stretch>
                  <a:fillRect l="-1468" t="-4717" b="-141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137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7A8EACDA-2EB3-3935-AF89-B3FAC25FE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253" y="859627"/>
            <a:ext cx="9538647" cy="125492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FC1A348-63A0-0A0E-41E3-C3ECC90CC6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138" y="3086101"/>
            <a:ext cx="5145439" cy="254080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280BE69D-3C3A-64BD-9871-1376C34639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040" y="3086101"/>
            <a:ext cx="5178329" cy="2540800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ACB2CF6F-8275-28C2-CFEA-1BA63277997F}"/>
              </a:ext>
            </a:extLst>
          </p:cNvPr>
          <p:cNvSpPr txBox="1"/>
          <p:nvPr/>
        </p:nvSpPr>
        <p:spPr>
          <a:xfrm>
            <a:off x="10746723" y="1231099"/>
            <a:ext cx="5571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accent5"/>
                </a:solidFill>
              </a:rPr>
              <a:t>?</a:t>
            </a:r>
            <a:endParaRPr lang="zh-CN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3C05D3E-7A55-F486-1BF0-346D4A246AF3}"/>
              </a:ext>
            </a:extLst>
          </p:cNvPr>
          <p:cNvSpPr txBox="1"/>
          <p:nvPr/>
        </p:nvSpPr>
        <p:spPr>
          <a:xfrm>
            <a:off x="6158729" y="2086538"/>
            <a:ext cx="5571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accent5"/>
                </a:solidFill>
              </a:rPr>
              <a:t>?</a:t>
            </a:r>
            <a:endParaRPr lang="zh-CN" altLang="en-US" sz="4000" b="1" dirty="0">
              <a:solidFill>
                <a:schemeClr val="accent5"/>
              </a:solidFill>
            </a:endParaRPr>
          </a:p>
        </p:txBody>
      </p:sp>
      <p:sp>
        <p:nvSpPr>
          <p:cNvPr id="2" name="箭头: 下 1">
            <a:extLst>
              <a:ext uri="{FF2B5EF4-FFF2-40B4-BE49-F238E27FC236}">
                <a16:creationId xmlns:a16="http://schemas.microsoft.com/office/drawing/2014/main" id="{28AD827F-0B04-431D-96DB-7E93CE43850C}"/>
              </a:ext>
            </a:extLst>
          </p:cNvPr>
          <p:cNvSpPr/>
          <p:nvPr/>
        </p:nvSpPr>
        <p:spPr>
          <a:xfrm>
            <a:off x="5617029" y="2024743"/>
            <a:ext cx="416243" cy="862148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01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848E35A-E6CE-6CF9-8215-79904A27F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02" y="1437011"/>
            <a:ext cx="5162581" cy="276022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3B696C8-1197-A6E4-8861-689CEB8605CE}"/>
              </a:ext>
            </a:extLst>
          </p:cNvPr>
          <p:cNvSpPr txBox="1"/>
          <p:nvPr/>
        </p:nvSpPr>
        <p:spPr>
          <a:xfrm>
            <a:off x="2472796" y="5340007"/>
            <a:ext cx="8743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Slides from Machine Learning(2023 Spring)---Hung-</a:t>
            </a:r>
            <a:r>
              <a:rPr lang="en-US" altLang="zh-CN" dirty="0" err="1"/>
              <a:t>yi</a:t>
            </a:r>
            <a:r>
              <a:rPr lang="en-US" altLang="zh-CN" dirty="0"/>
              <a:t> Lee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B2A27A3-AB70-7293-692D-BB67CDA68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533" y="1437011"/>
            <a:ext cx="6073014" cy="343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93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>
            <a:extLst>
              <a:ext uri="{FF2B5EF4-FFF2-40B4-BE49-F238E27FC236}">
                <a16:creationId xmlns:a16="http://schemas.microsoft.com/office/drawing/2014/main" id="{DB61B851-120E-DDEB-D896-5A004CDFF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12" y="758376"/>
            <a:ext cx="4334406" cy="2000277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8246F7B9-6CC9-6C3C-7147-6AAA062E4A14}"/>
              </a:ext>
            </a:extLst>
          </p:cNvPr>
          <p:cNvSpPr txBox="1"/>
          <p:nvPr/>
        </p:nvSpPr>
        <p:spPr>
          <a:xfrm>
            <a:off x="1429128" y="5010880"/>
            <a:ext cx="3754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https://www.bilibili.com/video/BV1b541197HX/?vd_source=0cb0e9cbbb8a9bfd7e423504b1bb4d81</a:t>
            </a:r>
            <a:endParaRPr lang="zh-CN" altLang="en-US" dirty="0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7E826C1-A202-4729-4645-4A5448620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475" y="2127571"/>
            <a:ext cx="5662013" cy="419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65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B48D46F-C5BF-8342-E4E9-B01FAE412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01" y="364101"/>
            <a:ext cx="5420099" cy="384706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17479576-CDCD-D1CC-8266-ACE0652F80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496" y="2969508"/>
            <a:ext cx="5539343" cy="284015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9BE5A640-D652-287D-EE02-28005AC3DD45}"/>
              </a:ext>
            </a:extLst>
          </p:cNvPr>
          <p:cNvSpPr txBox="1"/>
          <p:nvPr/>
        </p:nvSpPr>
        <p:spPr>
          <a:xfrm>
            <a:off x="1105743" y="4520226"/>
            <a:ext cx="3754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https://www.bilibili.com/video/BV1b541197HX/?vd_source=0cb0e9cbbb8a9bfd7e423504b1bb4d81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F157455-C13C-7592-B5AF-23978A40F3B2}"/>
              </a:ext>
            </a:extLst>
          </p:cNvPr>
          <p:cNvSpPr txBox="1"/>
          <p:nvPr/>
        </p:nvSpPr>
        <p:spPr>
          <a:xfrm>
            <a:off x="5717801" y="5897567"/>
            <a:ext cx="8743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Slides from Machine Learning(2023 Spring)---Hung-</a:t>
            </a:r>
            <a:r>
              <a:rPr lang="en-US" altLang="zh-CN" dirty="0" err="1"/>
              <a:t>yi</a:t>
            </a:r>
            <a:r>
              <a:rPr lang="en-US" altLang="zh-CN" dirty="0"/>
              <a:t> Lee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0967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4616CC4-BAB5-D586-7379-B408EA0137CF}"/>
              </a:ext>
            </a:extLst>
          </p:cNvPr>
          <p:cNvSpPr txBox="1"/>
          <p:nvPr/>
        </p:nvSpPr>
        <p:spPr>
          <a:xfrm>
            <a:off x="393319" y="338715"/>
            <a:ext cx="7008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How DDPM works</a:t>
            </a:r>
            <a:endParaRPr lang="zh-CN" altLang="en-US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F0C5AD8-60F8-014D-9913-0FABFEC21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20" y="1147187"/>
            <a:ext cx="6519035" cy="371122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C3BC0AB-F17A-1EC1-812B-A00FD6546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141" y="662786"/>
            <a:ext cx="4641398" cy="289250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573D53C-299B-CAE6-14F3-8741669807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358" y="3824458"/>
            <a:ext cx="4493991" cy="279401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2CBCFE5-9371-BEB9-CC0D-3CD850442D97}"/>
              </a:ext>
            </a:extLst>
          </p:cNvPr>
          <p:cNvSpPr txBox="1"/>
          <p:nvPr/>
        </p:nvSpPr>
        <p:spPr>
          <a:xfrm>
            <a:off x="822415" y="5112885"/>
            <a:ext cx="8743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Slides from Machine Learning(2023 Spring)---Hung-</a:t>
            </a:r>
            <a:r>
              <a:rPr lang="en-US" altLang="zh-CN" dirty="0" err="1"/>
              <a:t>yi</a:t>
            </a:r>
            <a:r>
              <a:rPr lang="en-US" altLang="zh-CN" dirty="0"/>
              <a:t> Lee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578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8D118A5-4D90-092D-6EA0-2CC41DE41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776" y="966631"/>
            <a:ext cx="7668882" cy="428213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6241D09-D51B-1195-589A-FC817E748F22}"/>
              </a:ext>
            </a:extLst>
          </p:cNvPr>
          <p:cNvSpPr txBox="1"/>
          <p:nvPr/>
        </p:nvSpPr>
        <p:spPr>
          <a:xfrm>
            <a:off x="2327830" y="5473977"/>
            <a:ext cx="8743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Slides from Machine Learning(2023 Spring)---Hung-</a:t>
            </a:r>
            <a:r>
              <a:rPr lang="en-US" altLang="zh-CN" dirty="0" err="1"/>
              <a:t>yi</a:t>
            </a:r>
            <a:r>
              <a:rPr lang="en-US" altLang="zh-CN" dirty="0"/>
              <a:t> Lee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5581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7FC5BF4-5FA7-6DDF-26E9-66A5F35CA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61" y="85726"/>
            <a:ext cx="5282604" cy="66207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E4F5CD2-BC57-6E53-C635-A3C446F02EB4}"/>
              </a:ext>
            </a:extLst>
          </p:cNvPr>
          <p:cNvSpPr txBox="1"/>
          <p:nvPr/>
        </p:nvSpPr>
        <p:spPr>
          <a:xfrm>
            <a:off x="5708469" y="5178149"/>
            <a:ext cx="5451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0" dirty="0">
                <a:solidFill>
                  <a:srgbClr val="222222"/>
                </a:solidFill>
                <a:effectLst/>
                <a:latin typeface="+mn-ea"/>
              </a:rPr>
              <a:t>Yang, Ling, et al. "Diffusion models: A comprehensive survey of methods and applications." </a:t>
            </a:r>
            <a:r>
              <a:rPr lang="en-US" altLang="zh-CN" i="1" dirty="0">
                <a:solidFill>
                  <a:srgbClr val="222222"/>
                </a:solidFill>
                <a:effectLst/>
                <a:latin typeface="+mn-ea"/>
              </a:rPr>
              <a:t>ACM Computing Surveys</a:t>
            </a:r>
            <a:r>
              <a:rPr lang="en-US" altLang="zh-CN" i="0" dirty="0">
                <a:solidFill>
                  <a:srgbClr val="222222"/>
                </a:solidFill>
                <a:effectLst/>
                <a:latin typeface="+mn-ea"/>
              </a:rPr>
              <a:t> (2022).</a:t>
            </a:r>
            <a:endParaRPr lang="zh-CN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25112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2046</TotalTime>
  <Words>168</Words>
  <Application>Microsoft Office PowerPoint</Application>
  <PresentationFormat>宽屏</PresentationFormat>
  <Paragraphs>19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Arial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天哲 韩</dc:creator>
  <cp:lastModifiedBy>韩 天哲</cp:lastModifiedBy>
  <cp:revision>34</cp:revision>
  <dcterms:created xsi:type="dcterms:W3CDTF">2023-11-03T01:41:14Z</dcterms:created>
  <dcterms:modified xsi:type="dcterms:W3CDTF">2023-11-18T13:17:09Z</dcterms:modified>
</cp:coreProperties>
</file>

<file path=docProps/thumbnail.jpeg>
</file>